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153" r:id="rId2"/>
  </p:sldMasterIdLst>
  <p:notesMasterIdLst>
    <p:notesMasterId r:id="rId19"/>
  </p:notesMasterIdLst>
  <p:sldIdLst>
    <p:sldId id="256" r:id="rId3"/>
    <p:sldId id="258" r:id="rId4"/>
    <p:sldId id="257" r:id="rId5"/>
    <p:sldId id="259" r:id="rId6"/>
    <p:sldId id="260" r:id="rId7"/>
    <p:sldId id="291" r:id="rId8"/>
    <p:sldId id="294" r:id="rId9"/>
    <p:sldId id="295" r:id="rId10"/>
    <p:sldId id="306" r:id="rId11"/>
    <p:sldId id="307" r:id="rId12"/>
    <p:sldId id="288" r:id="rId13"/>
    <p:sldId id="281" r:id="rId14"/>
    <p:sldId id="293" r:id="rId15"/>
    <p:sldId id="296" r:id="rId16"/>
    <p:sldId id="274" r:id="rId17"/>
    <p:sldId id="275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FD45-B287-4223-8546-5BEA289D96E7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E7248-A926-4E1B-A38F-971970E2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26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B2D06-5456-1A5C-2A01-F7A9B779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5CC8-CB73-4979-AA86-35FB1C0D9CD8}" type="datetimeFigureOut">
              <a:rPr lang="en-AU"/>
              <a:pPr>
                <a:defRPr/>
              </a:pPr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C7ACC-FCC8-E057-F6D3-E1AAE018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C996-CAF4-81DD-17D8-FFFDC692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56FE-59BB-4C6A-AC14-A85DB54BAA8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7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7981" y="1297305"/>
            <a:ext cx="841603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7717" y="1032713"/>
            <a:ext cx="10716564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095F3504-8A38-2837-31DC-DB45A402BD4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38B8C2-3AC6-A943-6181-835CF94549C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70D2DA-308E-B8A0-5BA3-442E8F959898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CC26BA80-4555-E3EB-2EFC-58F28AD933F3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20B54BD-EDB1-C3F2-9A95-1887EC130FB5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23F7BC7-6B2C-43FB-C5C1-F91A9F237777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7DD7DFAE-1DD3-41EF-A2C0-FA4E49CC911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0DA2479-4804-851C-4623-8CAB61D24F66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EF6B9DD2-E41A-720F-7100-92CCFF58951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111E641-4B5F-5713-90B4-C9F6FE93B4F6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8C1B74D-1199-10CF-7535-299868D1877C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E03E3A7-8C2C-436A-F9FC-51308BCFC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11DD2B5-5B50-1E45-05CB-4242F2967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32D5-325F-12FB-554D-E41BCBE94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29B62-8CF7-4F30-BD5C-1353BF01EAC5}" type="datetimeFigureOut">
              <a:rPr lang="en-AU"/>
              <a:pPr>
                <a:defRPr/>
              </a:pPr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E7A3E-DC8B-C0F5-5504-B40B0D0EC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47B0-140A-2603-8696-7CBEDD7A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3545973-E8F2-40B8-A695-71D6C858A9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Conner@qric.qld.gov.au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Shane.Gillard@qric.qld.gov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QRIC.SRG@qric.qld.gov.au" TargetMode="External"/><Relationship Id="rId5" Type="http://schemas.openxmlformats.org/officeDocument/2006/relationships/hyperlink" Target="mailto:Dominique.murphy@qric.qld.gov.au" TargetMode="External"/><Relationship Id="rId4" Type="http://schemas.openxmlformats.org/officeDocument/2006/relationships/hyperlink" Target="mailto:Chris.Reid@qric.qld.gov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ric.qld.gov.au/wp-content/uploads/2022/09/SRG-Minutes_August-2022-final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780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17A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6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882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2581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29" y="6857996"/>
                </a:lnTo>
                <a:lnTo>
                  <a:pt x="2586142" y="6857996"/>
                </a:lnTo>
                <a:lnTo>
                  <a:pt x="2586142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888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09999"/>
                </a:lnTo>
                <a:lnTo>
                  <a:pt x="3259836" y="3809999"/>
                </a:lnTo>
                <a:lnTo>
                  <a:pt x="3259836" y="0"/>
                </a:lnTo>
                <a:close/>
              </a:path>
            </a:pathLst>
          </a:custGeom>
          <a:solidFill>
            <a:srgbClr val="2D83C3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51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22619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906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FCAE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7473" y="0"/>
            <a:ext cx="9175115" cy="6858000"/>
          </a:xfrm>
          <a:custGeom>
            <a:avLst/>
            <a:gdLst/>
            <a:ahLst/>
            <a:cxnLst/>
            <a:rect l="l" t="t" r="r" b="b"/>
            <a:pathLst>
              <a:path w="9175115" h="6858000">
                <a:moveTo>
                  <a:pt x="9174526" y="0"/>
                </a:moveTo>
                <a:lnTo>
                  <a:pt x="0" y="0"/>
                </a:lnTo>
                <a:lnTo>
                  <a:pt x="1107994" y="6857996"/>
                </a:lnTo>
                <a:lnTo>
                  <a:pt x="9174526" y="6857996"/>
                </a:lnTo>
                <a:lnTo>
                  <a:pt x="9174526" y="0"/>
                </a:lnTo>
                <a:close/>
              </a:path>
            </a:pathLst>
          </a:custGeom>
          <a:solidFill>
            <a:srgbClr val="17A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79747" y="3253740"/>
            <a:ext cx="186055" cy="220979"/>
          </a:xfrm>
          <a:custGeom>
            <a:avLst/>
            <a:gdLst/>
            <a:ahLst/>
            <a:cxnLst/>
            <a:rect l="l" t="t" r="r" b="b"/>
            <a:pathLst>
              <a:path w="186054" h="220979">
                <a:moveTo>
                  <a:pt x="0" y="0"/>
                </a:moveTo>
                <a:lnTo>
                  <a:pt x="0" y="220980"/>
                </a:lnTo>
                <a:lnTo>
                  <a:pt x="185927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4205" marR="5080" indent="-2524125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3366"/>
                </a:solidFill>
                <a:latin typeface="Calibri"/>
                <a:cs typeface="Calibri"/>
              </a:rPr>
              <a:t>QRIC </a:t>
            </a:r>
            <a:r>
              <a:rPr sz="4400" spc="-20" dirty="0">
                <a:solidFill>
                  <a:srgbClr val="003366"/>
                </a:solidFill>
                <a:latin typeface="Calibri"/>
                <a:cs typeface="Calibri"/>
              </a:rPr>
              <a:t>Stakeholder </a:t>
            </a:r>
            <a:r>
              <a:rPr sz="4400" spc="-30" dirty="0">
                <a:solidFill>
                  <a:srgbClr val="003366"/>
                </a:solidFill>
                <a:latin typeface="Calibri"/>
                <a:cs typeface="Calibri"/>
              </a:rPr>
              <a:t>Reference  </a:t>
            </a:r>
            <a:r>
              <a:rPr sz="4400" spc="-10" dirty="0">
                <a:solidFill>
                  <a:srgbClr val="003366"/>
                </a:solidFill>
                <a:latin typeface="Calibri"/>
                <a:cs typeface="Calibri"/>
              </a:rPr>
              <a:t>Group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88107" y="3175507"/>
            <a:ext cx="475482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Monday </a:t>
            </a:r>
            <a:r>
              <a:rPr lang="en-AU" sz="3200" b="1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AU" sz="3200" b="1" spc="-5" dirty="0">
                <a:solidFill>
                  <a:srgbClr val="FFFFFF"/>
                </a:solidFill>
                <a:latin typeface="Calibri"/>
                <a:cs typeface="Calibri"/>
              </a:rPr>
              <a:t>March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AU" sz="32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21F1A3-FACA-7E25-3968-236A9678E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b="1" dirty="0">
                <a:solidFill>
                  <a:srgbClr val="00B0F0"/>
                </a:solidFill>
                <a:latin typeface="Trebuchet MS"/>
              </a:rPr>
              <a:t>Penalty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6EC5-91FC-AC64-CA44-0AD74630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547941"/>
            <a:ext cx="6987714" cy="3881437"/>
          </a:xfrm>
        </p:spPr>
        <p:txBody>
          <a:bodyPr/>
          <a:lstStyle/>
          <a:p>
            <a:pPr>
              <a:defRPr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Penalty Guidelines for every code of racing</a:t>
            </a:r>
          </a:p>
          <a:p>
            <a:pPr>
              <a:defRPr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give us your feedback by Friday, 23 March 2023.</a:t>
            </a:r>
          </a:p>
          <a:p>
            <a:pPr>
              <a:defRPr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Via stewards@qric.qld.gov.au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4253CCBA-46D8-5AD6-6E38-51A5E738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96838"/>
            <a:ext cx="216217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3234B596-67D2-4491-BF0C-9A0227E8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1579563"/>
            <a:ext cx="201771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D0245133-2949-1783-A2CC-22BF76C9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917950"/>
            <a:ext cx="201771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9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F8AE3-0569-8B43-2473-15DB0C83C297}"/>
              </a:ext>
            </a:extLst>
          </p:cNvPr>
          <p:cNvSpPr txBox="1"/>
          <p:nvPr/>
        </p:nvSpPr>
        <p:spPr>
          <a:xfrm>
            <a:off x="1600200" y="190500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Racing Appeals Panel Update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F87BCAC-5679-4F65-EAA7-923DD31C51C5}"/>
              </a:ext>
            </a:extLst>
          </p:cNvPr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71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FEA79E6-0092-D93F-A682-6BA27D295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8596312" cy="553998"/>
          </a:xfrm>
        </p:spPr>
        <p:txBody>
          <a:bodyPr/>
          <a:lstStyle/>
          <a:p>
            <a:pPr eaLnBrk="1" hangingPunct="1"/>
            <a:r>
              <a:rPr lang="en-AU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Racing Appeals Panel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3FFC-5160-057F-5DEF-AF90B6FD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808163"/>
            <a:ext cx="8596312" cy="4914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FB11ED4-282C-5663-C8D2-4A203B7D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5837238"/>
            <a:ext cx="2581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4B16A927-F33E-4726-DCC5-DFDD1F35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15537"/>
            <a:ext cx="64087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AU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commence by </a:t>
            </a:r>
            <a:r>
              <a:rPr lang="en-A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March 2023.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all stewards’ decisions to impose a penalty made from 31 March 2023.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AU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6CF5B-3AA3-0090-140C-F7D18F6087D2}"/>
              </a:ext>
            </a:extLst>
          </p:cNvPr>
          <p:cNvSpPr txBox="1"/>
          <p:nvPr/>
        </p:nvSpPr>
        <p:spPr>
          <a:xfrm>
            <a:off x="2667000" y="2590800"/>
            <a:ext cx="586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QRIC Animal Care Strategy</a:t>
            </a:r>
          </a:p>
          <a:p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" name="object 39">
            <a:extLst>
              <a:ext uri="{FF2B5EF4-FFF2-40B4-BE49-F238E27FC236}">
                <a16:creationId xmlns:a16="http://schemas.microsoft.com/office/drawing/2014/main" id="{BE56645D-CBA7-CFDD-4C2C-413B35DC5450}"/>
              </a:ext>
            </a:extLst>
          </p:cNvPr>
          <p:cNvSpPr/>
          <p:nvPr/>
        </p:nvSpPr>
        <p:spPr>
          <a:xfrm>
            <a:off x="9550146" y="5963023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26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6CF5B-3AA3-0090-140C-F7D18F6087D2}"/>
              </a:ext>
            </a:extLst>
          </p:cNvPr>
          <p:cNvSpPr txBox="1"/>
          <p:nvPr/>
        </p:nvSpPr>
        <p:spPr>
          <a:xfrm>
            <a:off x="1091946" y="2514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QRIC Substance Control Strategy - video</a:t>
            </a:r>
          </a:p>
        </p:txBody>
      </p:sp>
      <p:sp>
        <p:nvSpPr>
          <p:cNvPr id="2" name="object 39">
            <a:extLst>
              <a:ext uri="{FF2B5EF4-FFF2-40B4-BE49-F238E27FC236}">
                <a16:creationId xmlns:a16="http://schemas.microsoft.com/office/drawing/2014/main" id="{BE56645D-CBA7-CFDD-4C2C-413B35DC5450}"/>
              </a:ext>
            </a:extLst>
          </p:cNvPr>
          <p:cNvSpPr/>
          <p:nvPr/>
        </p:nvSpPr>
        <p:spPr>
          <a:xfrm>
            <a:off x="9550146" y="5963023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42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780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17A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6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882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2581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29" y="6857996"/>
                </a:lnTo>
                <a:lnTo>
                  <a:pt x="2586142" y="6857996"/>
                </a:lnTo>
                <a:lnTo>
                  <a:pt x="2586142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888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09999"/>
                </a:lnTo>
                <a:lnTo>
                  <a:pt x="3259836" y="3809999"/>
                </a:lnTo>
                <a:lnTo>
                  <a:pt x="3259836" y="0"/>
                </a:lnTo>
                <a:close/>
              </a:path>
            </a:pathLst>
          </a:custGeom>
          <a:solidFill>
            <a:srgbClr val="2D83C3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514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22619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906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FCAE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7473" y="0"/>
            <a:ext cx="9175115" cy="6858000"/>
          </a:xfrm>
          <a:custGeom>
            <a:avLst/>
            <a:gdLst/>
            <a:ahLst/>
            <a:cxnLst/>
            <a:rect l="l" t="t" r="r" b="b"/>
            <a:pathLst>
              <a:path w="9175115" h="6858000">
                <a:moveTo>
                  <a:pt x="9174526" y="0"/>
                </a:moveTo>
                <a:lnTo>
                  <a:pt x="0" y="0"/>
                </a:lnTo>
                <a:lnTo>
                  <a:pt x="1107994" y="6857996"/>
                </a:lnTo>
                <a:lnTo>
                  <a:pt x="9174526" y="6857996"/>
                </a:lnTo>
                <a:lnTo>
                  <a:pt x="9174526" y="0"/>
                </a:lnTo>
                <a:close/>
              </a:path>
            </a:pathLst>
          </a:custGeom>
          <a:solidFill>
            <a:srgbClr val="17A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79747" y="3253740"/>
            <a:ext cx="186055" cy="220979"/>
          </a:xfrm>
          <a:custGeom>
            <a:avLst/>
            <a:gdLst/>
            <a:ahLst/>
            <a:cxnLst/>
            <a:rect l="l" t="t" r="r" b="b"/>
            <a:pathLst>
              <a:path w="186054" h="220979">
                <a:moveTo>
                  <a:pt x="0" y="0"/>
                </a:moveTo>
                <a:lnTo>
                  <a:pt x="0" y="220980"/>
                </a:lnTo>
                <a:lnTo>
                  <a:pt x="185927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887981" y="1297305"/>
            <a:ext cx="8416036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76438" marR="5080" indent="-7620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Key Issues</a:t>
            </a:r>
            <a:r>
              <a:rPr spc="-75" dirty="0"/>
              <a:t> </a:t>
            </a:r>
            <a:r>
              <a:rPr dirty="0"/>
              <a:t>and</a:t>
            </a:r>
            <a:r>
              <a:rPr lang="en-AU" dirty="0"/>
              <a:t> </a:t>
            </a:r>
            <a:r>
              <a:rPr spc="-5" dirty="0"/>
              <a:t>Opportunities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76315" y="2917569"/>
            <a:ext cx="3523615" cy="9658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Emerging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issues…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Future agenda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items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7717" y="1032713"/>
            <a:ext cx="850900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105"/>
              </a:spcBef>
            </a:pPr>
            <a:r>
              <a:rPr sz="4400" u="heavy" spc="-2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2"/>
              </a:rPr>
              <a:t>Shane.Gillard@qric.qld.gov.au </a:t>
            </a:r>
            <a:r>
              <a:rPr sz="4400" spc="-20" dirty="0">
                <a:solidFill>
                  <a:srgbClr val="3ECDE7"/>
                </a:solidFill>
                <a:latin typeface="Calibri"/>
                <a:cs typeface="Calibri"/>
              </a:rPr>
              <a:t> </a:t>
            </a:r>
            <a:r>
              <a:rPr sz="4400" u="heavy" spc="-2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3"/>
              </a:rPr>
              <a:t>Natalie.Conner@qric.qld.gov.au </a:t>
            </a:r>
            <a:r>
              <a:rPr sz="4400" spc="-20" dirty="0">
                <a:solidFill>
                  <a:srgbClr val="3ECDE7"/>
                </a:solidFill>
                <a:latin typeface="Calibri"/>
                <a:cs typeface="Calibri"/>
              </a:rPr>
              <a:t> </a:t>
            </a:r>
            <a:r>
              <a:rPr sz="4400" u="heavy" spc="-2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4"/>
              </a:rPr>
              <a:t>Chris.Reid@qric.qld.gov.au </a:t>
            </a:r>
            <a:r>
              <a:rPr sz="4400" spc="-20" dirty="0">
                <a:solidFill>
                  <a:srgbClr val="3ECDE7"/>
                </a:solidFill>
                <a:latin typeface="Calibri"/>
                <a:cs typeface="Calibri"/>
              </a:rPr>
              <a:t> </a:t>
            </a:r>
            <a:r>
              <a:rPr sz="4400" u="heavy" spc="-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Dominiqu</a:t>
            </a:r>
            <a:r>
              <a:rPr sz="4400" u="heavy" spc="1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4400" u="heavy" spc="-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.Murp</a:t>
            </a:r>
            <a:r>
              <a:rPr sz="4400" u="heavy" spc="-8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h</a:t>
            </a:r>
            <a:r>
              <a:rPr sz="4400" u="heavy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y@qric.q</a:t>
            </a:r>
            <a:r>
              <a:rPr sz="4400" u="heavy" spc="-1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l</a:t>
            </a:r>
            <a:r>
              <a:rPr sz="4400" u="heavy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d</a:t>
            </a:r>
            <a:r>
              <a:rPr sz="4400" u="heavy" spc="5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r>
              <a:rPr sz="4400" u="heavy" spc="-4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g</a:t>
            </a:r>
            <a:r>
              <a:rPr sz="4400" u="heavy" spc="-1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o</a:t>
            </a:r>
            <a:r>
              <a:rPr sz="4400" u="heavy" spc="-30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v</a:t>
            </a:r>
            <a:r>
              <a:rPr sz="4400" u="heavy" spc="-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5"/>
              </a:rPr>
              <a:t>.au </a:t>
            </a:r>
            <a:r>
              <a:rPr sz="4400" spc="-5" dirty="0">
                <a:solidFill>
                  <a:srgbClr val="3ECDE7"/>
                </a:solidFill>
                <a:latin typeface="Calibri"/>
                <a:cs typeface="Calibri"/>
              </a:rPr>
              <a:t> </a:t>
            </a:r>
            <a:r>
              <a:rPr sz="4400" u="heavy" spc="-2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6"/>
              </a:rPr>
              <a:t>QRIC.SRG@qric.qld.gov.au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2661" y="5057647"/>
            <a:ext cx="2433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366"/>
                </a:solidFill>
                <a:latin typeface="Calibri"/>
                <a:cs typeface="Calibri"/>
              </a:rPr>
              <a:t>Thank</a:t>
            </a:r>
            <a:r>
              <a:rPr sz="4400" b="1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3366"/>
                </a:solidFill>
                <a:latin typeface="Calibri"/>
                <a:cs typeface="Calibri"/>
              </a:rPr>
              <a:t>you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9815" y="1254709"/>
            <a:ext cx="1586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5796" y="2088896"/>
            <a:ext cx="6272404" cy="364138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i="1" spc="-5" dirty="0">
                <a:latin typeface="Trebuchet MS"/>
                <a:cs typeface="Trebuchet MS"/>
              </a:rPr>
              <a:t>Acknowledgement of Traditional Owners Welcome - attendance/apologies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i="1" spc="-5" dirty="0">
                <a:latin typeface="Trebuchet MS"/>
                <a:cs typeface="Trebuchet MS"/>
              </a:rPr>
              <a:t>Previous Minutes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sz="1800" i="1" dirty="0">
                <a:latin typeface="Trebuchet MS"/>
                <a:cs typeface="Trebuchet MS"/>
              </a:rPr>
              <a:t>Offensive/Defensive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1939"/>
              </a:lnSpc>
              <a:spcBef>
                <a:spcPts val="4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sz="1800" i="1" dirty="0">
                <a:latin typeface="Trebuchet MS"/>
                <a:cs typeface="Trebuchet MS"/>
              </a:rPr>
              <a:t>Industry Participant Conduct</a:t>
            </a:r>
            <a:endParaRPr lang="en-AU" sz="1800" i="1" spc="-5" dirty="0">
              <a:latin typeface="Trebuchet MS"/>
              <a:cs typeface="Trebuchet MS"/>
            </a:endParaRPr>
          </a:p>
          <a:p>
            <a:pPr marL="355600" marR="5080" indent="-342900">
              <a:lnSpc>
                <a:spcPts val="1939"/>
              </a:lnSpc>
              <a:spcBef>
                <a:spcPts val="47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i="1" spc="-5" dirty="0">
                <a:latin typeface="Trebuchet MS"/>
                <a:cs typeface="Trebuchet MS"/>
              </a:rPr>
              <a:t>Licensing Standards Review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sz="1800" i="1" spc="-5" dirty="0">
                <a:latin typeface="Trebuchet MS"/>
                <a:cs typeface="Trebuchet MS"/>
              </a:rPr>
              <a:t>Penalty Guidelines (THB, GHD, Traceability)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sz="1800" i="1" spc="-5" dirty="0">
                <a:latin typeface="Trebuchet MS"/>
                <a:cs typeface="Trebuchet MS"/>
              </a:rPr>
              <a:t>Racing Appeals Panel Update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i="1" spc="-5" dirty="0">
                <a:latin typeface="Trebuchet MS"/>
                <a:cs typeface="Trebuchet MS"/>
              </a:rPr>
              <a:t>Animal Care Strategy</a:t>
            </a: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sz="1800" i="1" spc="-5" dirty="0">
                <a:latin typeface="Trebuchet MS"/>
                <a:cs typeface="Trebuchet MS"/>
              </a:rPr>
              <a:t>Substance Control Strategy Video</a:t>
            </a:r>
            <a:endParaRPr sz="1800" dirty="0">
              <a:latin typeface="Trebuchet MS"/>
              <a:cs typeface="Trebuchet MS"/>
            </a:endParaRPr>
          </a:p>
          <a:p>
            <a:pPr marL="355600" marR="17780" indent="-342900">
              <a:lnSpc>
                <a:spcPts val="1939"/>
              </a:lnSpc>
              <a:spcBef>
                <a:spcPts val="4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i="1" dirty="0">
                <a:latin typeface="Trebuchet MS"/>
                <a:cs typeface="Trebuchet MS"/>
              </a:rPr>
              <a:t>Key</a:t>
            </a:r>
            <a:r>
              <a:rPr sz="1800" i="1" spc="-8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issues/opportunities/future agenda</a:t>
            </a:r>
            <a:r>
              <a:rPr sz="1800" i="1" spc="-2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items</a:t>
            </a:r>
            <a:endParaRPr lang="en-AU" sz="1800" i="1" dirty="0">
              <a:latin typeface="Trebuchet MS"/>
              <a:cs typeface="Trebuchet MS"/>
            </a:endParaRPr>
          </a:p>
          <a:p>
            <a:pPr marL="355600" marR="17780" indent="-342900">
              <a:lnSpc>
                <a:spcPts val="1939"/>
              </a:lnSpc>
              <a:spcBef>
                <a:spcPts val="4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AU" i="1" dirty="0">
                <a:latin typeface="Trebuchet MS"/>
                <a:cs typeface="Trebuchet MS"/>
              </a:rPr>
              <a:t>Closing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602" y="1819097"/>
            <a:ext cx="4324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Opening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Welcome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3132531"/>
            <a:ext cx="8177783" cy="112171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  <a:tabLst>
                <a:tab pos="240665" algn="l"/>
                <a:tab pos="241300" algn="l"/>
              </a:tabLst>
            </a:pPr>
            <a:r>
              <a:rPr sz="1800" i="1" spc="-60" dirty="0">
                <a:latin typeface="Trebuchet MS"/>
                <a:cs typeface="Trebuchet MS"/>
              </a:rPr>
              <a:t>We </a:t>
            </a:r>
            <a:r>
              <a:rPr sz="1800" i="1" spc="-5" dirty="0">
                <a:latin typeface="Trebuchet MS"/>
                <a:cs typeface="Trebuchet MS"/>
              </a:rPr>
              <a:t>acknowledge </a:t>
            </a:r>
            <a:r>
              <a:rPr sz="1800" i="1" dirty="0">
                <a:latin typeface="Trebuchet MS"/>
                <a:cs typeface="Trebuchet MS"/>
              </a:rPr>
              <a:t>the</a:t>
            </a:r>
            <a:r>
              <a:rPr lang="en-AU" i="1" spc="-5" dirty="0">
                <a:latin typeface="Trebuchet MS"/>
                <a:cs typeface="Trebuchet MS"/>
              </a:rPr>
              <a:t>T</a:t>
            </a:r>
            <a:r>
              <a:rPr sz="1800" i="1" spc="-5" dirty="0" err="1">
                <a:latin typeface="Trebuchet MS"/>
                <a:cs typeface="Trebuchet MS"/>
              </a:rPr>
              <a:t>raditional</a:t>
            </a:r>
            <a:r>
              <a:rPr sz="1800" i="1" spc="-5" dirty="0">
                <a:latin typeface="Trebuchet MS"/>
                <a:cs typeface="Trebuchet MS"/>
              </a:rPr>
              <a:t> </a:t>
            </a:r>
            <a:r>
              <a:rPr lang="en-AU" sz="1800" i="1" spc="-5" dirty="0">
                <a:latin typeface="Trebuchet MS"/>
                <a:cs typeface="Trebuchet MS"/>
              </a:rPr>
              <a:t>O</a:t>
            </a:r>
            <a:r>
              <a:rPr sz="1800" i="1" spc="-5" dirty="0" err="1">
                <a:latin typeface="Trebuchet MS"/>
                <a:cs typeface="Trebuchet MS"/>
              </a:rPr>
              <a:t>wners</a:t>
            </a:r>
            <a:r>
              <a:rPr lang="en-AU" sz="1800" i="1" spc="-5" dirty="0">
                <a:latin typeface="Trebuchet MS"/>
                <a:cs typeface="Trebuchet MS"/>
              </a:rPr>
              <a:t>'</a:t>
            </a:r>
            <a:r>
              <a:rPr sz="1800" i="1" spc="-5" dirty="0">
                <a:latin typeface="Trebuchet MS"/>
                <a:cs typeface="Trebuchet MS"/>
              </a:rPr>
              <a:t>  of </a:t>
            </a:r>
            <a:r>
              <a:rPr sz="1800" i="1" dirty="0">
                <a:latin typeface="Trebuchet MS"/>
                <a:cs typeface="Trebuchet MS"/>
              </a:rPr>
              <a:t>the </a:t>
            </a:r>
            <a:r>
              <a:rPr sz="1800" i="1" spc="-5" dirty="0">
                <a:latin typeface="Trebuchet MS"/>
                <a:cs typeface="Trebuchet MS"/>
              </a:rPr>
              <a:t>land on </a:t>
            </a:r>
            <a:r>
              <a:rPr sz="1800" i="1" dirty="0">
                <a:latin typeface="Trebuchet MS"/>
                <a:cs typeface="Trebuchet MS"/>
              </a:rPr>
              <a:t>which </a:t>
            </a:r>
            <a:r>
              <a:rPr sz="1800" i="1" spc="-5" dirty="0">
                <a:latin typeface="Trebuchet MS"/>
                <a:cs typeface="Trebuchet MS"/>
              </a:rPr>
              <a:t>we </a:t>
            </a:r>
            <a:r>
              <a:rPr sz="1800" i="1" dirty="0">
                <a:latin typeface="Trebuchet MS"/>
                <a:cs typeface="Trebuchet MS"/>
              </a:rPr>
              <a:t>meet, </a:t>
            </a:r>
            <a:r>
              <a:rPr sz="1800" i="1" spc="-5" dirty="0">
                <a:latin typeface="Trebuchet MS"/>
                <a:cs typeface="Trebuchet MS"/>
              </a:rPr>
              <a:t>and </a:t>
            </a:r>
            <a:r>
              <a:rPr sz="1800" i="1" dirty="0">
                <a:latin typeface="Trebuchet MS"/>
                <a:cs typeface="Trebuchet MS"/>
              </a:rPr>
              <a:t>pay  </a:t>
            </a:r>
            <a:r>
              <a:rPr sz="1800" i="1" spc="-10" dirty="0">
                <a:latin typeface="Trebuchet MS"/>
                <a:cs typeface="Trebuchet MS"/>
              </a:rPr>
              <a:t>our </a:t>
            </a:r>
            <a:r>
              <a:rPr sz="1800" i="1" spc="-5" dirty="0">
                <a:latin typeface="Trebuchet MS"/>
                <a:cs typeface="Trebuchet MS"/>
              </a:rPr>
              <a:t>respects </a:t>
            </a:r>
            <a:r>
              <a:rPr sz="1800" i="1" dirty="0">
                <a:latin typeface="Trebuchet MS"/>
                <a:cs typeface="Trebuchet MS"/>
              </a:rPr>
              <a:t>to </a:t>
            </a:r>
            <a:r>
              <a:rPr sz="1800" i="1" spc="-5" dirty="0">
                <a:latin typeface="Trebuchet MS"/>
                <a:cs typeface="Trebuchet MS"/>
              </a:rPr>
              <a:t>Elders past, present and emerging</a:t>
            </a:r>
            <a:endParaRPr lang="en-AU" sz="1800" i="1" spc="-5" dirty="0">
              <a:latin typeface="Trebuchet MS"/>
              <a:cs typeface="Trebuchet MS"/>
            </a:endParaRPr>
          </a:p>
          <a:p>
            <a:pPr marL="12700" marR="5080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  <a:spcBef>
                <a:spcPts val="219"/>
              </a:spcBef>
              <a:tabLst>
                <a:tab pos="240665" algn="l"/>
                <a:tab pos="241300" algn="l"/>
              </a:tabLst>
            </a:pPr>
            <a:r>
              <a:rPr sz="1800" i="1" spc="-50" dirty="0">
                <a:latin typeface="Trebuchet MS"/>
                <a:cs typeface="Trebuchet MS"/>
              </a:rPr>
              <a:t>Today </a:t>
            </a:r>
            <a:r>
              <a:rPr sz="1800" i="1" dirty="0">
                <a:latin typeface="Trebuchet MS"/>
                <a:cs typeface="Trebuchet MS"/>
              </a:rPr>
              <a:t>we meet </a:t>
            </a:r>
            <a:r>
              <a:rPr sz="1800" i="1" spc="-5" dirty="0">
                <a:latin typeface="Trebuchet MS"/>
                <a:cs typeface="Trebuchet MS"/>
              </a:rPr>
              <a:t>on </a:t>
            </a:r>
            <a:r>
              <a:rPr sz="1800" i="1" dirty="0">
                <a:latin typeface="Trebuchet MS"/>
                <a:cs typeface="Trebuchet MS"/>
              </a:rPr>
              <a:t>the </a:t>
            </a:r>
            <a:r>
              <a:rPr sz="1800" i="1" spc="-5" dirty="0">
                <a:latin typeface="Trebuchet MS"/>
                <a:cs typeface="Trebuchet MS"/>
              </a:rPr>
              <a:t>lands of</a:t>
            </a:r>
            <a:r>
              <a:rPr sz="1800" i="1" spc="-7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the</a:t>
            </a:r>
            <a:r>
              <a:rPr lang="en-AU" sz="1800" i="1" dirty="0">
                <a:latin typeface="Trebuchet MS"/>
                <a:cs typeface="Trebuchet MS"/>
              </a:rPr>
              <a:t> </a:t>
            </a:r>
            <a:r>
              <a:rPr sz="1800" i="1" spc="-25" dirty="0" err="1">
                <a:latin typeface="Trebuchet MS"/>
                <a:cs typeface="Trebuchet MS"/>
              </a:rPr>
              <a:t>Yuggera</a:t>
            </a:r>
            <a:r>
              <a:rPr sz="1800" i="1" spc="-25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people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7138368" y="0"/>
            <a:ext cx="5053965" cy="6858000"/>
          </a:xfrm>
          <a:custGeom>
            <a:avLst/>
            <a:gdLst/>
            <a:ahLst/>
            <a:cxnLst/>
            <a:rect l="l" t="t" r="r" b="b"/>
            <a:pathLst>
              <a:path w="5053965" h="6858000">
                <a:moveTo>
                  <a:pt x="5053630" y="0"/>
                </a:moveTo>
                <a:lnTo>
                  <a:pt x="0" y="0"/>
                </a:lnTo>
                <a:lnTo>
                  <a:pt x="1107867" y="6857996"/>
                </a:lnTo>
                <a:lnTo>
                  <a:pt x="5053630" y="6857996"/>
                </a:lnTo>
                <a:lnTo>
                  <a:pt x="5053630" y="0"/>
                </a:lnTo>
                <a:close/>
              </a:path>
            </a:pathLst>
          </a:custGeom>
          <a:solidFill>
            <a:srgbClr val="226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4794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17A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7200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8969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2725" y="0"/>
            <a:ext cx="2586355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429" y="6857996"/>
                </a:lnTo>
                <a:lnTo>
                  <a:pt x="2586142" y="6857996"/>
                </a:lnTo>
                <a:lnTo>
                  <a:pt x="2586142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90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09999"/>
                </a:lnTo>
                <a:lnTo>
                  <a:pt x="3259836" y="3809999"/>
                </a:lnTo>
                <a:lnTo>
                  <a:pt x="3259836" y="0"/>
                </a:lnTo>
                <a:close/>
              </a:path>
            </a:pathLst>
          </a:custGeom>
          <a:solidFill>
            <a:srgbClr val="2D83C3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9211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FCAE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Picture 34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90565130-EDE4-5DEB-A392-75D5E226A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2" y="0"/>
            <a:ext cx="10317288" cy="6858000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270626" y="1188581"/>
            <a:ext cx="55730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b="0" spc="-5" dirty="0">
                <a:latin typeface="Trebuchet MS"/>
                <a:cs typeface="Trebuchet MS"/>
              </a:rPr>
              <a:t>Previous SRG </a:t>
            </a:r>
            <a:r>
              <a:rPr lang="en-AU" b="0" spc="-5" dirty="0">
                <a:solidFill>
                  <a:schemeClr val="tx1"/>
                </a:solidFill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Minutes</a:t>
            </a:r>
            <a:r>
              <a:rPr lang="en-AU" b="0" spc="-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AU" b="0" spc="-5" dirty="0">
                <a:latin typeface="Trebuchet MS"/>
                <a:cs typeface="Trebuchet MS"/>
              </a:rPr>
              <a:t>from </a:t>
            </a:r>
            <a:br>
              <a:rPr lang="en-AU" b="0" spc="-5" dirty="0">
                <a:latin typeface="Trebuchet MS"/>
                <a:cs typeface="Trebuchet MS"/>
              </a:rPr>
            </a:br>
            <a:r>
              <a:rPr lang="en-AU" b="0" spc="-5" dirty="0">
                <a:latin typeface="Trebuchet MS"/>
                <a:cs typeface="Trebuchet MS"/>
              </a:rPr>
              <a:t>28 November 2022</a:t>
            </a:r>
            <a:endParaRPr b="0" spc="-5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0" y="2667000"/>
            <a:ext cx="6406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3600" spc="-90" dirty="0">
                <a:solidFill>
                  <a:srgbClr val="FFFFFF"/>
                </a:solidFill>
                <a:latin typeface="Trebuchet MS"/>
                <a:cs typeface="Trebuchet MS"/>
              </a:rPr>
              <a:t>Offensive/Defensive</a:t>
            </a:r>
          </a:p>
        </p:txBody>
      </p:sp>
      <p:sp>
        <p:nvSpPr>
          <p:cNvPr id="6" name="object 6"/>
          <p:cNvSpPr/>
          <p:nvPr/>
        </p:nvSpPr>
        <p:spPr>
          <a:xfrm>
            <a:off x="9549383" y="5836920"/>
            <a:ext cx="2580131" cy="8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7C484-41F1-B8FF-B00A-0AD76862DAEE}"/>
              </a:ext>
            </a:extLst>
          </p:cNvPr>
          <p:cNvSpPr txBox="1"/>
          <p:nvPr/>
        </p:nvSpPr>
        <p:spPr>
          <a:xfrm>
            <a:off x="1066800" y="2484723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  <a:cs typeface="Trebuchet MS"/>
              </a:rPr>
              <a:t>Industry Participant Conduct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 couple of horses pulling a carriage&#10;&#10;Description automatically generated with medium confidence">
            <a:extLst>
              <a:ext uri="{FF2B5EF4-FFF2-40B4-BE49-F238E27FC236}">
                <a16:creationId xmlns:a16="http://schemas.microsoft.com/office/drawing/2014/main" id="{235EE66B-A6B6-5095-8FC0-2FFEFB6C2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783423"/>
            <a:ext cx="2989428" cy="188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grass, dog, outdoor, ground&#10;&#10;Description automatically generated">
            <a:extLst>
              <a:ext uri="{FF2B5EF4-FFF2-40B4-BE49-F238E27FC236}">
                <a16:creationId xmlns:a16="http://schemas.microsoft.com/office/drawing/2014/main" id="{E22758BE-E31C-2927-48D2-43C49711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4847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Jockeys racing horses on a track&#10;&#10;Description automatically generated with medium confidence">
            <a:extLst>
              <a:ext uri="{FF2B5EF4-FFF2-40B4-BE49-F238E27FC236}">
                <a16:creationId xmlns:a16="http://schemas.microsoft.com/office/drawing/2014/main" id="{383F404B-66BE-348B-C6AE-93223722E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1860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34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7C484-41F1-B8FF-B00A-0AD76862DAEE}"/>
              </a:ext>
            </a:extLst>
          </p:cNvPr>
          <p:cNvSpPr txBox="1"/>
          <p:nvPr/>
        </p:nvSpPr>
        <p:spPr>
          <a:xfrm>
            <a:off x="875348" y="1165725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  <a:cs typeface="Trebuchet MS"/>
              </a:rPr>
              <a:t>Licensing Standards Review</a:t>
            </a:r>
          </a:p>
          <a:p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 couple of horses pulling a carriage&#10;&#10;Description automatically generated with medium confidence">
            <a:extLst>
              <a:ext uri="{FF2B5EF4-FFF2-40B4-BE49-F238E27FC236}">
                <a16:creationId xmlns:a16="http://schemas.microsoft.com/office/drawing/2014/main" id="{235EE66B-A6B6-5095-8FC0-2FFEFB6C2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783423"/>
            <a:ext cx="2989428" cy="188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grass, dog, outdoor, ground&#10;&#10;Description automatically generated">
            <a:extLst>
              <a:ext uri="{FF2B5EF4-FFF2-40B4-BE49-F238E27FC236}">
                <a16:creationId xmlns:a16="http://schemas.microsoft.com/office/drawing/2014/main" id="{E22758BE-E31C-2927-48D2-43C49711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4847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Jockeys racing horses on a track&#10;&#10;Description automatically generated with medium confidence">
            <a:extLst>
              <a:ext uri="{FF2B5EF4-FFF2-40B4-BE49-F238E27FC236}">
                <a16:creationId xmlns:a16="http://schemas.microsoft.com/office/drawing/2014/main" id="{383F404B-66BE-348B-C6AE-93223722E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1860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739EC-7C92-55CD-9F90-4057C79B1AC4}"/>
              </a:ext>
            </a:extLst>
          </p:cNvPr>
          <p:cNvSpPr txBox="1"/>
          <p:nvPr/>
        </p:nvSpPr>
        <p:spPr>
          <a:xfrm>
            <a:off x="875348" y="1828800"/>
            <a:ext cx="688609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Thoroughbred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Greyhound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Racing Bookmakers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for consultation via: licensing@qric.qld.gov.au</a:t>
            </a:r>
          </a:p>
        </p:txBody>
      </p:sp>
    </p:spTree>
    <p:extLst>
      <p:ext uri="{BB962C8B-B14F-4D97-AF65-F5344CB8AC3E}">
        <p14:creationId xmlns:p14="http://schemas.microsoft.com/office/powerpoint/2010/main" val="278507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7C484-41F1-B8FF-B00A-0AD76862DAEE}"/>
              </a:ext>
            </a:extLst>
          </p:cNvPr>
          <p:cNvSpPr txBox="1"/>
          <p:nvPr/>
        </p:nvSpPr>
        <p:spPr>
          <a:xfrm>
            <a:off x="1066800" y="685800"/>
            <a:ext cx="60979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spc="-5" dirty="0">
                <a:solidFill>
                  <a:schemeClr val="bg2"/>
                </a:solidFill>
                <a:latin typeface="Trebuchet MS"/>
                <a:cs typeface="Trebuchet MS"/>
              </a:rPr>
              <a:t>Equine Traceability Enforcement Standards &amp; Penalty Guidelines </a:t>
            </a:r>
            <a:br>
              <a:rPr lang="en-AU" sz="3600" spc="-5" dirty="0">
                <a:solidFill>
                  <a:schemeClr val="bg2"/>
                </a:solidFill>
                <a:latin typeface="Trebuchet MS"/>
                <a:cs typeface="Trebuchet MS"/>
              </a:rPr>
            </a:br>
            <a:endParaRPr lang="en-AU" sz="3600" spc="-5" dirty="0">
              <a:solidFill>
                <a:schemeClr val="bg2"/>
              </a:solidFill>
              <a:latin typeface="Trebuchet MS"/>
              <a:cs typeface="Trebuchet M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Equine Traceability</a:t>
            </a:r>
            <a:endParaRPr lang="en-AU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Thoroughbred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spc="-5" dirty="0">
                <a:solidFill>
                  <a:schemeClr val="bg2"/>
                </a:solidFill>
                <a:latin typeface="Trebuchet MS"/>
              </a:rPr>
              <a:t>Greyhound</a:t>
            </a:r>
          </a:p>
        </p:txBody>
      </p:sp>
      <p:pic>
        <p:nvPicPr>
          <p:cNvPr id="5" name="Picture 4" descr="A couple of horses pulling a carriage&#10;&#10;Description automatically generated with medium confidence">
            <a:extLst>
              <a:ext uri="{FF2B5EF4-FFF2-40B4-BE49-F238E27FC236}">
                <a16:creationId xmlns:a16="http://schemas.microsoft.com/office/drawing/2014/main" id="{235EE66B-A6B6-5095-8FC0-2FFEFB6C2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783423"/>
            <a:ext cx="2989428" cy="1888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grass, dog, outdoor, ground&#10;&#10;Description automatically generated">
            <a:extLst>
              <a:ext uri="{FF2B5EF4-FFF2-40B4-BE49-F238E27FC236}">
                <a16:creationId xmlns:a16="http://schemas.microsoft.com/office/drawing/2014/main" id="{E22758BE-E31C-2927-48D2-43C49711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4847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Jockeys racing horses on a track&#10;&#10;Description automatically generated with medium confidence">
            <a:extLst>
              <a:ext uri="{FF2B5EF4-FFF2-40B4-BE49-F238E27FC236}">
                <a16:creationId xmlns:a16="http://schemas.microsoft.com/office/drawing/2014/main" id="{383F404B-66BE-348B-C6AE-93223722E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186023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5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6E43-E914-1D4E-17CA-B9C1053C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551545"/>
            <a:ext cx="8596312" cy="424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penalties for failure to comply with the traceability rules in the thoroughbred and harness codes.  </a:t>
            </a:r>
          </a:p>
          <a:p>
            <a:pPr>
              <a:defRPr/>
            </a:pP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standard replaces the December 2020 standard.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Fines $250 per horse per offence; then $500, then $750, then $1000 for 2</a:t>
            </a:r>
            <a:r>
              <a:rPr lang="en-AU" sz="2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</a:t>
            </a:r>
            <a:r>
              <a:rPr lang="en-AU" sz="2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</a:t>
            </a:r>
            <a:r>
              <a:rPr lang="en-AU" sz="2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offences.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 to comply with a stewards’ direction to comply with the traceability rules - $1000 per horse per offence.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defRPr/>
            </a:pPr>
            <a:endParaRPr lang="en-AU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2369BFE-CAD5-3435-9F32-07E72AED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62088"/>
            <a:ext cx="2781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48D27F-2E12-7758-C822-98DCC61A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9888"/>
            <a:ext cx="9144000" cy="553998"/>
          </a:xfrm>
        </p:spPr>
        <p:txBody>
          <a:bodyPr/>
          <a:lstStyle/>
          <a:p>
            <a:pPr algn="l" defTabSz="4572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kern="1200" dirty="0">
                <a:solidFill>
                  <a:srgbClr val="00B0F0"/>
                </a:solidFill>
                <a:latin typeface="Trebuchet MS" panose="020B0603020202020204" pitchFamily="34" charset="0"/>
                <a:cs typeface="+mj-cs"/>
              </a:rPr>
              <a:t>Equine Traceability Enforcement Standard</a:t>
            </a:r>
            <a:endParaRPr lang="en-AU" kern="1200" dirty="0">
              <a:solidFill>
                <a:srgbClr val="00B0F0"/>
              </a:solidFill>
              <a:latin typeface="Trebuchet MS" panose="020B0603020202020204" pitchFamily="34" charset="0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CDE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366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Office Theme</vt:lpstr>
      <vt:lpstr>Facet</vt:lpstr>
      <vt:lpstr>QRIC Stakeholder Reference  Group</vt:lpstr>
      <vt:lpstr>Agenda</vt:lpstr>
      <vt:lpstr>Opening &amp; Welcome</vt:lpstr>
      <vt:lpstr>Previous SRG Minutes from  28 November 2022</vt:lpstr>
      <vt:lpstr>PowerPoint Presentation</vt:lpstr>
      <vt:lpstr>PowerPoint Presentation</vt:lpstr>
      <vt:lpstr>PowerPoint Presentation</vt:lpstr>
      <vt:lpstr>PowerPoint Presentation</vt:lpstr>
      <vt:lpstr>Equine Traceability Enforcement Standard</vt:lpstr>
      <vt:lpstr>Penalty Guidelines</vt:lpstr>
      <vt:lpstr>PowerPoint Presentation</vt:lpstr>
      <vt:lpstr>Racing Appeals Panel update</vt:lpstr>
      <vt:lpstr>PowerPoint Presentation</vt:lpstr>
      <vt:lpstr>PowerPoint Presentation</vt:lpstr>
      <vt:lpstr>Key Issues and Opportunities</vt:lpstr>
      <vt:lpstr>Shane.Gillard@qric.qld.gov.au  Natalie.Conner@qric.qld.gov.au  Chris.Reid@qric.qld.gov.au  Dominique.Murphy@qric.qld.gov.au  QRIC.SRG@qric.qld.gov.au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Winn</dc:creator>
  <cp:lastModifiedBy>Chris Reid</cp:lastModifiedBy>
  <cp:revision>40</cp:revision>
  <dcterms:created xsi:type="dcterms:W3CDTF">2022-11-22T05:16:01Z</dcterms:created>
  <dcterms:modified xsi:type="dcterms:W3CDTF">2023-04-05T05:42:56Z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2022-11-22T00:00:00Z</vt:filetime>
  </property>
  <property fmtid="{D5CDD505-2E9C-101B-9397-08002B2CF9AE}" pid="5" name="eDOCS AutoSave">
    <vt:lpwstr/>
  </property>
</Properties>
</file>